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2.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3"/>
  </p:notesMasterIdLst>
  <p:sldIdLst>
    <p:sldId id="295" r:id="rId2"/>
    <p:sldId id="256" r:id="rId3"/>
    <p:sldId id="257" r:id="rId4"/>
    <p:sldId id="259" r:id="rId5"/>
    <p:sldId id="296" r:id="rId6"/>
    <p:sldId id="262" r:id="rId7"/>
    <p:sldId id="263" r:id="rId8"/>
    <p:sldId id="298" r:id="rId9"/>
    <p:sldId id="264" r:id="rId10"/>
    <p:sldId id="266" r:id="rId11"/>
    <p:sldId id="279"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Lato Hairline" panose="020B0604020202020204" charset="0"/>
      <p:regular r:id="rId18"/>
      <p:bold r:id="rId19"/>
      <p:italic r:id="rId20"/>
      <p:boldItalic r:id="rId21"/>
    </p:embeddedFont>
    <p:embeddedFont>
      <p:font typeface="Lato Light" panose="020B0604020202020204" charset="0"/>
      <p:regular r:id="rId22"/>
      <p:bold r:id="rId23"/>
      <p:italic r:id="rId24"/>
      <p:boldItalic r:id="rId25"/>
    </p:embeddedFont>
    <p:embeddedFont>
      <p:font typeface="Montserrat"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ẠM THÀNH HẬU" initials="PTH" lastIdx="2" clrIdx="0">
    <p:extLst>
      <p:ext uri="{19B8F6BF-5375-455C-9EA6-DF929625EA0E}">
        <p15:presenceInfo xmlns:p15="http://schemas.microsoft.com/office/powerpoint/2012/main" userId="b7409c4fcf22b7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E9BD87-4570-4D68-8B6E-06AA843C9830}">
  <a:tblStyle styleId="{73E9BD87-4570-4D68-8B6E-06AA843C983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E0880D-BB6C-49CA-A5DC-38114B70B41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7826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49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Google Shape;11;p2"/>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ircl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Google Shape;49;p10"/>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rectangle">
  <p:cSld name="BLANK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nvPicPr>
        <p:blipFill>
          <a:blip r:embed="rId3">
            <a:alphaModFix/>
          </a:blip>
          <a:stretch>
            <a:fillRect/>
          </a:stretch>
        </p:blipFill>
        <p:spPr>
          <a:xfrm>
            <a:off x="0" y="0"/>
            <a:ext cx="9144000" cy="5143503"/>
          </a:xfrm>
          <a:prstGeom prst="rect">
            <a:avLst/>
          </a:prstGeom>
          <a:noFill/>
          <a:ln>
            <a:noFill/>
          </a:ln>
        </p:spPr>
      </p:pic>
      <p:sp>
        <p:nvSpPr>
          <p:cNvPr id="52" name="Google Shape;52;p11"/>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marL="914400" lvl="1"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marL="1371600" lvl="2"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marL="1828800" lvl="3"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marL="2286000" lvl="4"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marL="2743200" lvl="5"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marL="3200400" lvl="6"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marL="3657600" lvl="7"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marL="4114800" lvl="8"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lt1"/>
                </a:solidFill>
                <a:latin typeface="Lato Light"/>
                <a:ea typeface="Lato Light"/>
                <a:cs typeface="Lato Light"/>
                <a:sym typeface="Lato Light"/>
              </a:defRPr>
            </a:lvl1pPr>
            <a:lvl2pPr lvl="1" algn="r">
              <a:buNone/>
              <a:defRPr sz="1800">
                <a:solidFill>
                  <a:schemeClr val="lt1"/>
                </a:solidFill>
                <a:latin typeface="Lato Light"/>
                <a:ea typeface="Lato Light"/>
                <a:cs typeface="Lato Light"/>
                <a:sym typeface="Lato Light"/>
              </a:defRPr>
            </a:lvl2pPr>
            <a:lvl3pPr lvl="2" algn="r">
              <a:buNone/>
              <a:defRPr sz="1800">
                <a:solidFill>
                  <a:schemeClr val="lt1"/>
                </a:solidFill>
                <a:latin typeface="Lato Light"/>
                <a:ea typeface="Lato Light"/>
                <a:cs typeface="Lato Light"/>
                <a:sym typeface="Lato Light"/>
              </a:defRPr>
            </a:lvl3pPr>
            <a:lvl4pPr lvl="3" algn="r">
              <a:buNone/>
              <a:defRPr sz="1800">
                <a:solidFill>
                  <a:schemeClr val="lt1"/>
                </a:solidFill>
                <a:latin typeface="Lato Light"/>
                <a:ea typeface="Lato Light"/>
                <a:cs typeface="Lato Light"/>
                <a:sym typeface="Lato Light"/>
              </a:defRPr>
            </a:lvl4pPr>
            <a:lvl5pPr lvl="4" algn="r">
              <a:buNone/>
              <a:defRPr sz="1800">
                <a:solidFill>
                  <a:schemeClr val="lt1"/>
                </a:solidFill>
                <a:latin typeface="Lato Light"/>
                <a:ea typeface="Lato Light"/>
                <a:cs typeface="Lato Light"/>
                <a:sym typeface="Lato Light"/>
              </a:defRPr>
            </a:lvl5pPr>
            <a:lvl6pPr lvl="5" algn="r">
              <a:buNone/>
              <a:defRPr sz="1800">
                <a:solidFill>
                  <a:schemeClr val="lt1"/>
                </a:solidFill>
                <a:latin typeface="Lato Light"/>
                <a:ea typeface="Lato Light"/>
                <a:cs typeface="Lato Light"/>
                <a:sym typeface="Lato Light"/>
              </a:defRPr>
            </a:lvl6pPr>
            <a:lvl7pPr lvl="6" algn="r">
              <a:buNone/>
              <a:defRPr sz="1800">
                <a:solidFill>
                  <a:schemeClr val="lt1"/>
                </a:solidFill>
                <a:latin typeface="Lato Light"/>
                <a:ea typeface="Lato Light"/>
                <a:cs typeface="Lato Light"/>
                <a:sym typeface="Lato Light"/>
              </a:defRPr>
            </a:lvl7pPr>
            <a:lvl8pPr lvl="7" algn="r">
              <a:buNone/>
              <a:defRPr sz="1800">
                <a:solidFill>
                  <a:schemeClr val="lt1"/>
                </a:solidFill>
                <a:latin typeface="Lato Light"/>
                <a:ea typeface="Lato Light"/>
                <a:cs typeface="Lato Light"/>
                <a:sym typeface="Lato Light"/>
              </a:defRPr>
            </a:lvl8pPr>
            <a:lvl9pPr lvl="8" algn="r">
              <a:buNone/>
              <a:defRPr sz="18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7E5664-949B-43D9-9092-45E2F2FE6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413" y="220724"/>
            <a:ext cx="5688864" cy="890623"/>
          </a:xfrm>
          <a:prstGeom prst="rect">
            <a:avLst/>
          </a:prstGeom>
        </p:spPr>
      </p:pic>
      <p:sp>
        <p:nvSpPr>
          <p:cNvPr id="5" name="Google Shape;1254;p32">
            <a:extLst>
              <a:ext uri="{FF2B5EF4-FFF2-40B4-BE49-F238E27FC236}">
                <a16:creationId xmlns:a16="http://schemas.microsoft.com/office/drawing/2014/main" id="{DD576762-BC57-41AB-8055-558118FA3104}"/>
              </a:ext>
            </a:extLst>
          </p:cNvPr>
          <p:cNvSpPr txBox="1">
            <a:spLocks/>
          </p:cNvSpPr>
          <p:nvPr/>
        </p:nvSpPr>
        <p:spPr>
          <a:xfrm>
            <a:off x="1661363" y="2010818"/>
            <a:ext cx="5688864" cy="599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1pPr>
            <a:lvl2pPr marR="0" lvl="1"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2pPr>
            <a:lvl3pPr marR="0" lvl="2"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3pPr>
            <a:lvl4pPr marR="0" lvl="3"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4pPr>
            <a:lvl5pPr marR="0" lvl="4"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5pPr>
            <a:lvl6pPr marR="0" lvl="5"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6pPr>
            <a:lvl7pPr marR="0" lvl="6"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7pPr>
            <a:lvl8pPr marR="0" lvl="7"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8pPr>
            <a:lvl9pPr marR="0" lvl="8" algn="r" rtl="0">
              <a:lnSpc>
                <a:spcPct val="8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9pPr>
          </a:lstStyle>
          <a:p>
            <a:pPr algn="ctr"/>
            <a:r>
              <a:rPr lang="en-US" sz="3000" dirty="0" err="1">
                <a:solidFill>
                  <a:schemeClr val="tx1"/>
                </a:solidFill>
                <a:latin typeface="Times New Roman" panose="02020603050405020304" pitchFamily="18" charset="0"/>
                <a:cs typeface="Times New Roman" panose="02020603050405020304" pitchFamily="18" charset="0"/>
              </a:rPr>
              <a:t>Đề</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Tài</a:t>
            </a:r>
            <a:r>
              <a:rPr lang="en-US" sz="3000" dirty="0">
                <a:solidFill>
                  <a:schemeClr val="tx1"/>
                </a:solidFill>
                <a:latin typeface="Times New Roman" panose="02020603050405020304" pitchFamily="18" charset="0"/>
                <a:cs typeface="Times New Roman" panose="02020603050405020304" pitchFamily="18" charset="0"/>
              </a:rPr>
              <a:t> : </a:t>
            </a:r>
            <a:r>
              <a:rPr lang="en-US" sz="3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WEBSITE CLASSROOM TÍCH HỢP THÊM CHỨC NĂNG NHẮN TIN VÀ TÌM TÀI LIỆU</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6" name="Google Shape;1255;p32">
            <a:extLst>
              <a:ext uri="{FF2B5EF4-FFF2-40B4-BE49-F238E27FC236}">
                <a16:creationId xmlns:a16="http://schemas.microsoft.com/office/drawing/2014/main" id="{27D1631F-6E6B-42B0-85C2-ADBE811FF055}"/>
              </a:ext>
            </a:extLst>
          </p:cNvPr>
          <p:cNvSpPr txBox="1">
            <a:spLocks/>
          </p:cNvSpPr>
          <p:nvPr/>
        </p:nvSpPr>
        <p:spPr>
          <a:xfrm>
            <a:off x="245326" y="3591838"/>
            <a:ext cx="4616605" cy="11276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vi-VN" sz="2000" b="1" dirty="0">
                <a:solidFill>
                  <a:schemeClr val="tx1">
                    <a:lumMod val="65000"/>
                    <a:lumOff val="35000"/>
                  </a:schemeClr>
                </a:solidFill>
                <a:latin typeface="+mj-lt"/>
                <a:ea typeface="Calibri" panose="020F0502020204030204" pitchFamily="34" charset="0"/>
                <a:cs typeface="Times New Roman" panose="02020603050405020304" pitchFamily="18" charset="0"/>
              </a:rPr>
              <a:t>Giảng viên hướng dẫn</a:t>
            </a:r>
            <a:r>
              <a:rPr lang="en-US" sz="2000" b="1" dirty="0">
                <a:solidFill>
                  <a:schemeClr val="tx1">
                    <a:lumMod val="65000"/>
                    <a:lumOff val="35000"/>
                  </a:schemeClr>
                </a:solidFill>
                <a:latin typeface="+mj-lt"/>
                <a:ea typeface="Calibri" panose="020F0502020204030204" pitchFamily="34" charset="0"/>
                <a:cs typeface="Times New Roman" panose="02020603050405020304" pitchFamily="18" charset="0"/>
              </a:rPr>
              <a:t>  </a:t>
            </a:r>
          </a:p>
          <a:p>
            <a:pPr>
              <a:spcAft>
                <a:spcPts val="1600"/>
              </a:spcAft>
            </a:pPr>
            <a:r>
              <a:rPr lang="en-US" sz="2000" dirty="0" err="1">
                <a:latin typeface="+mj-lt"/>
                <a:ea typeface="Calibri" panose="020F0502020204030204" pitchFamily="34" charset="0"/>
                <a:cs typeface="Times New Roman" panose="02020603050405020304" pitchFamily="18" charset="0"/>
              </a:rPr>
              <a:t>Ths:Phạm</a:t>
            </a:r>
            <a:r>
              <a:rPr lang="en-US" sz="2000" dirty="0">
                <a:latin typeface="+mj-lt"/>
                <a:ea typeface="Calibri" panose="020F0502020204030204" pitchFamily="34" charset="0"/>
                <a:cs typeface="Times New Roman" panose="02020603050405020304" pitchFamily="18" charset="0"/>
              </a:rPr>
              <a:t> </a:t>
            </a:r>
            <a:r>
              <a:rPr lang="en-US" sz="2000" dirty="0" err="1">
                <a:latin typeface="+mj-lt"/>
                <a:ea typeface="Calibri" panose="020F0502020204030204" pitchFamily="34" charset="0"/>
                <a:cs typeface="Times New Roman" panose="02020603050405020304" pitchFamily="18" charset="0"/>
              </a:rPr>
              <a:t>Thị</a:t>
            </a:r>
            <a:r>
              <a:rPr lang="en-US" sz="2000" dirty="0">
                <a:latin typeface="+mj-lt"/>
                <a:ea typeface="Calibri" panose="020F0502020204030204" pitchFamily="34" charset="0"/>
                <a:cs typeface="Times New Roman" panose="02020603050405020304" pitchFamily="18" charset="0"/>
              </a:rPr>
              <a:t> </a:t>
            </a:r>
            <a:r>
              <a:rPr lang="en-US" sz="2000" dirty="0" err="1">
                <a:latin typeface="+mj-lt"/>
                <a:ea typeface="Calibri" panose="020F0502020204030204" pitchFamily="34" charset="0"/>
                <a:cs typeface="Times New Roman" panose="02020603050405020304" pitchFamily="18" charset="0"/>
              </a:rPr>
              <a:t>Miên</a:t>
            </a:r>
            <a:endParaRPr lang="en-US" sz="2000" dirty="0">
              <a:latin typeface="+mj-lt"/>
              <a:ea typeface="Calibri" panose="020F0502020204030204" pitchFamily="34" charset="0"/>
              <a:cs typeface="Times New Roman" panose="02020603050405020304" pitchFamily="18" charset="0"/>
            </a:endParaRPr>
          </a:p>
          <a:p>
            <a:pPr>
              <a:spcAft>
                <a:spcPts val="1600"/>
              </a:spcAft>
            </a:pPr>
            <a:endParaRPr lang="en-US" sz="2000" dirty="0">
              <a:latin typeface="+mj-l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33032CF-71BD-42A0-8596-FFE0287B1EC4}"/>
              </a:ext>
            </a:extLst>
          </p:cNvPr>
          <p:cNvSpPr txBox="1"/>
          <p:nvPr/>
        </p:nvSpPr>
        <p:spPr>
          <a:xfrm>
            <a:off x="5343608" y="3591838"/>
            <a:ext cx="2960333" cy="1246495"/>
          </a:xfrm>
          <a:prstGeom prst="rect">
            <a:avLst/>
          </a:prstGeom>
          <a:noFill/>
        </p:spPr>
        <p:txBody>
          <a:bodyPr wrap="square">
            <a:spAutoFit/>
          </a:bodyPr>
          <a:lstStyle/>
          <a:p>
            <a:pPr marL="0" marR="0">
              <a:spcBef>
                <a:spcPts val="300"/>
              </a:spcBef>
              <a:spcAft>
                <a:spcPts val="600"/>
              </a:spcAft>
              <a:tabLst>
                <a:tab pos="457200" algn="l"/>
                <a:tab pos="628650" algn="l"/>
              </a:tabLst>
            </a:pPr>
            <a:r>
              <a:rPr lang="en-US" sz="2000" b="1" dirty="0" err="1">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Sinh</a:t>
            </a:r>
            <a:r>
              <a:rPr lang="en-US" sz="2000" b="1" dirty="0">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viên</a:t>
            </a:r>
            <a:r>
              <a:rPr lang="en-US" sz="2000" b="1" dirty="0">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hiện</a:t>
            </a:r>
            <a:r>
              <a:rPr lang="en-US" sz="2000" b="1" dirty="0">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300"/>
              </a:spcBef>
              <a:spcAft>
                <a:spcPts val="600"/>
              </a:spcAft>
              <a:tabLst>
                <a:tab pos="457200" algn="l"/>
                <a:tab pos="628650" algn="l"/>
              </a:tabLst>
            </a:pPr>
            <a:r>
              <a:rPr lang="en-US" sz="2000" dirty="0">
                <a:latin typeface="Times New Roman" panose="02020603050405020304" pitchFamily="18" charset="0"/>
                <a:ea typeface="Calibri" panose="020F0502020204030204" pitchFamily="34" charset="0"/>
                <a:cs typeface="Times New Roman" panose="02020603050405020304" pitchFamily="18" charset="0"/>
              </a:rPr>
              <a:t>Phạm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2000" dirty="0">
                <a:latin typeface="Times New Roman" panose="02020603050405020304" pitchFamily="18" charset="0"/>
                <a:ea typeface="Calibri" panose="020F0502020204030204" pitchFamily="34" charset="0"/>
                <a:cs typeface="Times New Roman" panose="02020603050405020304" pitchFamily="18" charset="0"/>
              </a:rPr>
              <a:t> Hậu</a:t>
            </a:r>
          </a:p>
          <a:p>
            <a:pPr marL="0" marR="0">
              <a:spcBef>
                <a:spcPts val="300"/>
              </a:spcBef>
              <a:spcAft>
                <a:spcPts val="600"/>
              </a:spcAft>
              <a:tabLst>
                <a:tab pos="457200" algn="l"/>
                <a:tab pos="628650" algn="l"/>
              </a:tabLs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Google Shape;1599;p35">
            <a:extLst>
              <a:ext uri="{FF2B5EF4-FFF2-40B4-BE49-F238E27FC236}">
                <a16:creationId xmlns:a16="http://schemas.microsoft.com/office/drawing/2014/main" id="{92D311F7-4372-41A7-ABE7-33CFB2E438BE}"/>
              </a:ext>
            </a:extLst>
          </p:cNvPr>
          <p:cNvSpPr txBox="1">
            <a:spLocks/>
          </p:cNvSpPr>
          <p:nvPr/>
        </p:nvSpPr>
        <p:spPr>
          <a:xfrm>
            <a:off x="1999524" y="1364643"/>
            <a:ext cx="5047854" cy="392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rgbClr val="212237"/>
              </a:buClr>
              <a:buSzPts val="1400"/>
              <a:buFont typeface="Montserrat"/>
              <a:buNone/>
              <a:defRPr sz="1400" b="0" i="0" u="none" strike="noStrike" cap="none">
                <a:solidFill>
                  <a:srgbClr val="212237"/>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US" b="1" dirty="0">
                <a:solidFill>
                  <a:schemeClr val="accent4">
                    <a:lumMod val="50000"/>
                  </a:schemeClr>
                </a:solidFill>
              </a:rPr>
              <a:t>      </a:t>
            </a:r>
            <a:r>
              <a:rPr lang="en-US" b="1" dirty="0" err="1">
                <a:solidFill>
                  <a:schemeClr val="accent4">
                    <a:lumMod val="50000"/>
                  </a:schemeClr>
                </a:solidFill>
              </a:rPr>
              <a:t>THỰC</a:t>
            </a:r>
            <a:r>
              <a:rPr lang="en-US" b="1" dirty="0">
                <a:solidFill>
                  <a:schemeClr val="accent4">
                    <a:lumMod val="50000"/>
                  </a:schemeClr>
                </a:solidFill>
              </a:rPr>
              <a:t> </a:t>
            </a:r>
            <a:r>
              <a:rPr lang="en-US" b="1" dirty="0" err="1">
                <a:solidFill>
                  <a:schemeClr val="accent4">
                    <a:lumMod val="50000"/>
                  </a:schemeClr>
                </a:solidFill>
              </a:rPr>
              <a:t>TẬP</a:t>
            </a:r>
            <a:r>
              <a:rPr lang="en-US" b="1" dirty="0">
                <a:solidFill>
                  <a:schemeClr val="accent4">
                    <a:lumMod val="50000"/>
                  </a:schemeClr>
                </a:solidFill>
              </a:rPr>
              <a:t> </a:t>
            </a:r>
            <a:r>
              <a:rPr lang="en-US" b="1" dirty="0" err="1">
                <a:solidFill>
                  <a:schemeClr val="accent4">
                    <a:lumMod val="50000"/>
                  </a:schemeClr>
                </a:solidFill>
              </a:rPr>
              <a:t>CHUYÊN</a:t>
            </a:r>
            <a:r>
              <a:rPr lang="en-US" b="1" dirty="0">
                <a:solidFill>
                  <a:schemeClr val="accent4">
                    <a:lumMod val="50000"/>
                  </a:schemeClr>
                </a:solidFill>
              </a:rPr>
              <a:t> </a:t>
            </a:r>
            <a:r>
              <a:rPr lang="en-US" b="1" dirty="0" err="1">
                <a:solidFill>
                  <a:schemeClr val="accent4">
                    <a:lumMod val="50000"/>
                  </a:schemeClr>
                </a:solidFill>
              </a:rPr>
              <a:t>MÔN</a:t>
            </a:r>
            <a:endParaRPr lang="en-US" b="1" dirty="0">
              <a:solidFill>
                <a:schemeClr val="accent4">
                  <a:lumMod val="50000"/>
                </a:schemeClr>
              </a:solidFill>
            </a:endParaRPr>
          </a:p>
          <a:p>
            <a:pPr marL="0" indent="0" algn="l"/>
            <a:endParaRPr lang="en-US" dirty="0"/>
          </a:p>
        </p:txBody>
      </p:sp>
    </p:spTree>
    <p:extLst>
      <p:ext uri="{BB962C8B-B14F-4D97-AF65-F5344CB8AC3E}">
        <p14:creationId xmlns:p14="http://schemas.microsoft.com/office/powerpoint/2010/main" val="163611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colorTemperature colorTemp="6061"/>
                    </a14:imgEffect>
                  </a14:imgLayer>
                </a14:imgProps>
              </a:ext>
            </a:extLst>
          </a:blip>
          <a:stretch>
            <a:fillRect/>
          </a:stretch>
        </a:blipFill>
        <a:effectLst/>
      </p:bgPr>
    </p:bg>
    <p:spTree>
      <p:nvGrpSpPr>
        <p:cNvPr id="1" name="Shape 136"/>
        <p:cNvGrpSpPr/>
        <p:nvPr/>
      </p:nvGrpSpPr>
      <p:grpSpPr>
        <a:xfrm>
          <a:off x="0" y="0"/>
          <a:ext cx="0" cy="0"/>
          <a:chOff x="0" y="0"/>
          <a:chExt cx="0" cy="0"/>
        </a:xfrm>
      </p:grpSpPr>
      <p:sp>
        <p:nvSpPr>
          <p:cNvPr id="2" name="TextBox 1">
            <a:extLst>
              <a:ext uri="{FF2B5EF4-FFF2-40B4-BE49-F238E27FC236}">
                <a16:creationId xmlns:a16="http://schemas.microsoft.com/office/drawing/2014/main" id="{7F1287C4-F1A2-40DB-9F7D-DA0194E50331}"/>
              </a:ext>
            </a:extLst>
          </p:cNvPr>
          <p:cNvSpPr txBox="1"/>
          <p:nvPr/>
        </p:nvSpPr>
        <p:spPr>
          <a:xfrm>
            <a:off x="1641422" y="1732301"/>
            <a:ext cx="6618158" cy="839449"/>
          </a:xfrm>
          <a:prstGeom prst="rect">
            <a:avLst/>
          </a:prstGeom>
          <a:noFill/>
        </p:spPr>
        <p:txBody>
          <a:bodyPr wrap="square" rtlCol="0">
            <a:spAutoFit/>
          </a:bodyPr>
          <a:lstStyle/>
          <a:p>
            <a:r>
              <a:rPr lang="en-US" sz="4800" dirty="0">
                <a:solidFill>
                  <a:schemeClr val="bg1"/>
                </a:solidFill>
                <a:latin typeface="Times New Roman" panose="02020603050405020304" pitchFamily="18" charset="0"/>
                <a:cs typeface="Times New Roman" panose="02020603050405020304" pitchFamily="18" charset="0"/>
              </a:rPr>
              <a:t>III Demo </a:t>
            </a:r>
            <a:r>
              <a:rPr lang="en-US" sz="4800" dirty="0" err="1">
                <a:solidFill>
                  <a:schemeClr val="bg1"/>
                </a:solidFill>
                <a:latin typeface="Times New Roman" panose="02020603050405020304" pitchFamily="18" charset="0"/>
                <a:cs typeface="Times New Roman" panose="02020603050405020304" pitchFamily="18" charset="0"/>
              </a:rPr>
              <a:t>chương</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trình</a:t>
            </a:r>
            <a:endParaRPr lang="en-US" sz="4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36"/>
          <p:cNvSpPr txBox="1">
            <a:spLocks noGrp="1"/>
          </p:cNvSpPr>
          <p:nvPr>
            <p:ph type="ctrTitle" idx="4294967295"/>
          </p:nvPr>
        </p:nvSpPr>
        <p:spPr>
          <a:xfrm>
            <a:off x="2140050" y="872875"/>
            <a:ext cx="48639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FFFFFF"/>
                </a:solidFill>
              </a:rPr>
              <a:t>Thanks!</a:t>
            </a:r>
            <a:endParaRPr sz="6000">
              <a:solidFill>
                <a:srgbClr val="FFFFFF"/>
              </a:solidFill>
            </a:endParaRPr>
          </a:p>
        </p:txBody>
      </p:sp>
      <p:sp>
        <p:nvSpPr>
          <p:cNvPr id="280" name="Google Shape;280;p36"/>
          <p:cNvSpPr txBox="1">
            <a:spLocks noGrp="1"/>
          </p:cNvSpPr>
          <p:nvPr>
            <p:ph type="subTitle" idx="4294967295"/>
          </p:nvPr>
        </p:nvSpPr>
        <p:spPr>
          <a:xfrm>
            <a:off x="2140050" y="2072430"/>
            <a:ext cx="48639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a:solidFill>
                  <a:srgbClr val="FFFFFF"/>
                </a:solidFill>
              </a:rPr>
              <a:t>Any questions?</a:t>
            </a:r>
            <a:endParaRPr sz="3600">
              <a:solidFill>
                <a:srgbClr val="FFFFFF"/>
              </a:solidFill>
            </a:endParaRPr>
          </a:p>
        </p:txBody>
      </p:sp>
      <p:sp>
        <p:nvSpPr>
          <p:cNvPr id="282" name="Google Shape;282;p36"/>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Rectangle 11">
            <a:extLst>
              <a:ext uri="{FF2B5EF4-FFF2-40B4-BE49-F238E27FC236}">
                <a16:creationId xmlns:a16="http://schemas.microsoft.com/office/drawing/2014/main" id="{D680B597-350F-4A71-BECF-F64661463554}"/>
              </a:ext>
            </a:extLst>
          </p:cNvPr>
          <p:cNvSpPr/>
          <p:nvPr/>
        </p:nvSpPr>
        <p:spPr>
          <a:xfrm>
            <a:off x="464234" y="372883"/>
            <a:ext cx="5936566" cy="78075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4800" dirty="0">
                <a:latin typeface="Times New Roman" panose="02020603050405020304" pitchFamily="18" charset="0"/>
                <a:cs typeface="Times New Roman" panose="02020603050405020304" pitchFamily="18" charset="0"/>
              </a:rPr>
              <a:t>I . </a:t>
            </a:r>
            <a:r>
              <a:rPr lang="en-US" sz="4800" dirty="0" err="1">
                <a:latin typeface="Times New Roman" panose="02020603050405020304" pitchFamily="18" charset="0"/>
                <a:cs typeface="Times New Roman" panose="02020603050405020304" pitchFamily="18" charset="0"/>
              </a:rPr>
              <a:t>Lý</a:t>
            </a:r>
            <a:r>
              <a:rPr lang="en-US" sz="4800" dirty="0">
                <a:latin typeface="Times New Roman" panose="02020603050405020304" pitchFamily="18" charset="0"/>
                <a:cs typeface="Times New Roman" panose="02020603050405020304" pitchFamily="18" charset="0"/>
              </a:rPr>
              <a:t> do </a:t>
            </a:r>
            <a:r>
              <a:rPr lang="en-US" sz="4800" dirty="0" err="1">
                <a:latin typeface="Times New Roman" panose="02020603050405020304" pitchFamily="18" charset="0"/>
                <a:cs typeface="Times New Roman" panose="02020603050405020304" pitchFamily="18" charset="0"/>
              </a:rPr>
              <a:t>chọn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đề</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tài</a:t>
            </a:r>
            <a:r>
              <a:rPr lang="en-US" sz="4800" dirty="0">
                <a:latin typeface="Times New Roman" panose="02020603050405020304" pitchFamily="18" charset="0"/>
                <a:cs typeface="Times New Roman" panose="02020603050405020304" pitchFamily="18" charset="0"/>
              </a:rPr>
              <a:t> </a:t>
            </a:r>
          </a:p>
        </p:txBody>
      </p:sp>
      <p:sp>
        <p:nvSpPr>
          <p:cNvPr id="13" name="Rectangle 12">
            <a:extLst>
              <a:ext uri="{FF2B5EF4-FFF2-40B4-BE49-F238E27FC236}">
                <a16:creationId xmlns:a16="http://schemas.microsoft.com/office/drawing/2014/main" id="{C620C8A7-EA25-448F-ABC5-0D1A005A4687}"/>
              </a:ext>
            </a:extLst>
          </p:cNvPr>
          <p:cNvSpPr/>
          <p:nvPr/>
        </p:nvSpPr>
        <p:spPr>
          <a:xfrm>
            <a:off x="485334" y="1848190"/>
            <a:ext cx="5915466" cy="824535"/>
          </a:xfrm>
          <a:prstGeom prst="rect">
            <a:avLst/>
          </a:prstGeom>
          <a:ln>
            <a:solidFill>
              <a:srgbClr val="92D050"/>
            </a:solidFill>
          </a:ln>
        </p:spPr>
        <p:style>
          <a:lnRef idx="2">
            <a:schemeClr val="accent4"/>
          </a:lnRef>
          <a:fillRef idx="1">
            <a:schemeClr val="lt1"/>
          </a:fillRef>
          <a:effectRef idx="0">
            <a:schemeClr val="accent4"/>
          </a:effectRef>
          <a:fontRef idx="minor">
            <a:schemeClr val="dk1"/>
          </a:fontRef>
        </p:style>
        <p:txBody>
          <a:bodyPr rtlCol="0" anchor="ctr"/>
          <a:lstStyle/>
          <a:p>
            <a:r>
              <a:rPr lang="en-US" sz="4800" dirty="0">
                <a:latin typeface="Times New Roman" panose="02020603050405020304" pitchFamily="18" charset="0"/>
                <a:cs typeface="Times New Roman" panose="02020603050405020304" pitchFamily="18" charset="0"/>
              </a:rPr>
              <a:t>II . </a:t>
            </a:r>
            <a:r>
              <a:rPr lang="en-US" sz="4800" dirty="0" err="1">
                <a:latin typeface="Times New Roman" panose="02020603050405020304" pitchFamily="18" charset="0"/>
                <a:cs typeface="Times New Roman" panose="02020603050405020304" pitchFamily="18" charset="0"/>
              </a:rPr>
              <a:t>Công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nghệ</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sử</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dụng</a:t>
            </a:r>
            <a:r>
              <a:rPr lang="en-US" sz="4800" dirty="0">
                <a:latin typeface="Times New Roman" panose="02020603050405020304" pitchFamily="18" charset="0"/>
                <a:cs typeface="Times New Roman" panose="02020603050405020304" pitchFamily="18" charset="0"/>
              </a:rPr>
              <a:t> </a:t>
            </a:r>
          </a:p>
        </p:txBody>
      </p:sp>
      <p:sp>
        <p:nvSpPr>
          <p:cNvPr id="14" name="Rectangle 13">
            <a:extLst>
              <a:ext uri="{FF2B5EF4-FFF2-40B4-BE49-F238E27FC236}">
                <a16:creationId xmlns:a16="http://schemas.microsoft.com/office/drawing/2014/main" id="{1F93ADFD-4A41-4AC3-8BE5-5A4E27E102B3}"/>
              </a:ext>
            </a:extLst>
          </p:cNvPr>
          <p:cNvSpPr/>
          <p:nvPr/>
        </p:nvSpPr>
        <p:spPr>
          <a:xfrm>
            <a:off x="485334" y="3367364"/>
            <a:ext cx="5936566" cy="1012874"/>
          </a:xfrm>
          <a:prstGeom prst="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r>
              <a:rPr lang="en-US" sz="4800" dirty="0">
                <a:solidFill>
                  <a:schemeClr val="tx1"/>
                </a:solidFill>
                <a:latin typeface="Times New Roman" panose="02020603050405020304" pitchFamily="18" charset="0"/>
                <a:cs typeface="Times New Roman" panose="02020603050405020304" pitchFamily="18" charset="0"/>
              </a:rPr>
              <a:t>III Demo </a:t>
            </a:r>
            <a:r>
              <a:rPr lang="en-US" sz="4800" dirty="0" err="1">
                <a:solidFill>
                  <a:schemeClr val="tx1"/>
                </a:solidFill>
                <a:latin typeface="Times New Roman" panose="02020603050405020304" pitchFamily="18" charset="0"/>
                <a:cs typeface="Times New Roman" panose="02020603050405020304" pitchFamily="18" charset="0"/>
              </a:rPr>
              <a:t>Chương</a:t>
            </a:r>
            <a:r>
              <a:rPr lang="en-US" sz="4800" dirty="0">
                <a:solidFill>
                  <a:schemeClr val="tx1"/>
                </a:solidFill>
                <a:latin typeface="Times New Roman" panose="02020603050405020304" pitchFamily="18" charset="0"/>
                <a:cs typeface="Times New Roman" panose="02020603050405020304" pitchFamily="18" charset="0"/>
              </a:rPr>
              <a:t> </a:t>
            </a:r>
            <a:r>
              <a:rPr lang="en-US" sz="4800" dirty="0" err="1">
                <a:solidFill>
                  <a:schemeClr val="tx1"/>
                </a:solidFill>
                <a:latin typeface="Times New Roman" panose="02020603050405020304" pitchFamily="18" charset="0"/>
                <a:cs typeface="Times New Roman" panose="02020603050405020304" pitchFamily="18" charset="0"/>
              </a:rPr>
              <a:t>trình</a:t>
            </a:r>
            <a:endParaRPr lang="en-US" sz="48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15" name="3D Model 14" descr="Caroler in Green Jacket">
                <a:extLst>
                  <a:ext uri="{FF2B5EF4-FFF2-40B4-BE49-F238E27FC236}">
                    <a16:creationId xmlns:a16="http://schemas.microsoft.com/office/drawing/2014/main" id="{AA9C70DA-9435-4D70-A4F0-CFBA48345ED2}"/>
                  </a:ext>
                </a:extLst>
              </p:cNvPr>
              <p:cNvGraphicFramePr>
                <a:graphicFrameLocks/>
              </p:cNvGraphicFramePr>
              <p:nvPr>
                <p:extLst>
                  <p:ext uri="{D42A27DB-BD31-4B8C-83A1-F6EECF244321}">
                    <p14:modId xmlns:p14="http://schemas.microsoft.com/office/powerpoint/2010/main" val="928843737"/>
                  </p:ext>
                </p:extLst>
              </p:nvPr>
            </p:nvGraphicFramePr>
            <p:xfrm>
              <a:off x="6789796" y="814880"/>
              <a:ext cx="1304021" cy="3274584"/>
            </p:xfrm>
            <a:graphic>
              <a:graphicData uri="http://schemas.microsoft.com/office/drawing/2017/model3d">
                <am3d:model3d r:embed="rId3">
                  <am3d:spPr>
                    <a:xfrm>
                      <a:off x="0" y="0"/>
                      <a:ext cx="1304021" cy="3274584"/>
                    </a:xfrm>
                    <a:prstGeom prst="rect">
                      <a:avLst/>
                    </a:prstGeom>
                    <a:noFill/>
                  </am3d:spPr>
                  <am3d:camera>
                    <am3d:pos x="183" y="0" z="55402911"/>
                    <am3d:up dx="0" dy="36000000" dz="0"/>
                    <am3d:lookAt x="183" y="0" z="0"/>
                    <am3d:perspective fov="2315566"/>
                  </am3d:camera>
                  <am3d:trans>
                    <am3d:meterPerModelUnit n="13778404" d="1000000"/>
                    <am3d:preTrans dx="0" dy="-17997088" dz="-2997704"/>
                    <am3d:scale>
                      <am3d:sx n="1000000" d="1000000"/>
                      <am3d:sy n="1000000" d="1000000"/>
                      <am3d:sz n="1000000" d="1000000"/>
                    </am3d:scale>
                    <am3d:rot ax="1035355" ay="-77877" az="-24165"/>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Caroler in Green Jacket">
                <a:extLst>
                  <a:ext uri="{FF2B5EF4-FFF2-40B4-BE49-F238E27FC236}">
                    <a16:creationId xmlns:a16="http://schemas.microsoft.com/office/drawing/2014/main" id="{AA9C70DA-9435-4D70-A4F0-CFBA48345ED2}"/>
                  </a:ext>
                </a:extLst>
              </p:cNvPr>
              <p:cNvPicPr>
                <a:picLocks noGrp="1" noRot="1" noChangeAspect="1" noMove="1" noResize="1" noEditPoints="1" noAdjustHandles="1" noChangeArrowheads="1" noChangeShapeType="1" noCrop="1"/>
              </p:cNvPicPr>
              <p:nvPr/>
            </p:nvPicPr>
            <p:blipFill>
              <a:blip r:embed="rId4"/>
              <a:stretch>
                <a:fillRect/>
              </a:stretch>
            </p:blipFill>
            <p:spPr>
              <a:xfrm>
                <a:off x="6789796" y="814880"/>
                <a:ext cx="1304021" cy="3274584"/>
              </a:xfrm>
              <a:prstGeom prst="rect">
                <a:avLst/>
              </a:prstGeom>
              <a:noFill/>
            </p:spPr>
          </p:pic>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1519311" y="0"/>
            <a:ext cx="5511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I Lý do chọn đề tài </a:t>
            </a:r>
            <a:endParaRPr dirty="0">
              <a:latin typeface="Times New Roman" panose="02020603050405020304" pitchFamily="18" charset="0"/>
              <a:cs typeface="Times New Roman" panose="02020603050405020304" pitchFamily="18" charset="0"/>
            </a:endParaRPr>
          </a:p>
        </p:txBody>
      </p:sp>
      <p:sp>
        <p:nvSpPr>
          <p:cNvPr id="67" name="Google Shape;67;p14"/>
          <p:cNvSpPr txBox="1">
            <a:spLocks noGrp="1"/>
          </p:cNvSpPr>
          <p:nvPr>
            <p:ph type="body" idx="1"/>
          </p:nvPr>
        </p:nvSpPr>
        <p:spPr>
          <a:xfrm>
            <a:off x="429065" y="857399"/>
            <a:ext cx="5739388" cy="3774561"/>
          </a:xfrm>
          <a:prstGeom prst="rect">
            <a:avLst/>
          </a:prstGeom>
        </p:spPr>
        <p:txBody>
          <a:bodyPr spcFirstLastPara="1" wrap="square" lIns="91425" tIns="91425" rIns="91425" bIns="91425" anchor="t" anchorCtr="0">
            <a:noAutofit/>
          </a:bodyPr>
          <a:lstStyle/>
          <a:p>
            <a:pPr marL="0" marR="0" indent="0" algn="just">
              <a:lnSpc>
                <a:spcPct val="115000"/>
              </a:lnSpc>
              <a:spcBef>
                <a:spcPts val="300"/>
              </a:spcBef>
              <a:spcAft>
                <a:spcPts val="1000"/>
              </a:spcAft>
              <a:buNone/>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nay,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đại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nộp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online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phổ</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phổ</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classroom do google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Tuy</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gặp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vấn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hỏi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Nhằm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nâng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vững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chắc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2" name="TextBox 1">
            <a:extLst>
              <a:ext uri="{FF2B5EF4-FFF2-40B4-BE49-F238E27FC236}">
                <a16:creationId xmlns:a16="http://schemas.microsoft.com/office/drawing/2014/main" id="{E426DF24-4536-4B75-956C-89773E77696C}"/>
              </a:ext>
            </a:extLst>
          </p:cNvPr>
          <p:cNvSpPr txBox="1"/>
          <p:nvPr/>
        </p:nvSpPr>
        <p:spPr>
          <a:xfrm>
            <a:off x="583809" y="105508"/>
            <a:ext cx="6133514"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II .</a:t>
            </a:r>
            <a:r>
              <a:rPr lang="en-US" sz="4800" dirty="0" err="1">
                <a:latin typeface="Times New Roman" panose="02020603050405020304" pitchFamily="18" charset="0"/>
                <a:cs typeface="Times New Roman" panose="02020603050405020304" pitchFamily="18" charset="0"/>
              </a:rPr>
              <a:t>Công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nghệ</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sử</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dụng</a:t>
            </a:r>
            <a:r>
              <a:rPr lang="en-US" sz="4800"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5859BC08-4937-4123-9D3E-1A104C1899BB}"/>
              </a:ext>
            </a:extLst>
          </p:cNvPr>
          <p:cNvPicPr>
            <a:picLocks noChangeAspect="1"/>
          </p:cNvPicPr>
          <p:nvPr/>
        </p:nvPicPr>
        <p:blipFill>
          <a:blip r:embed="rId3"/>
          <a:stretch>
            <a:fillRect/>
          </a:stretch>
        </p:blipFill>
        <p:spPr>
          <a:xfrm>
            <a:off x="260252" y="936505"/>
            <a:ext cx="2549352" cy="2213652"/>
          </a:xfrm>
          <a:prstGeom prst="rect">
            <a:avLst/>
          </a:prstGeom>
        </p:spPr>
      </p:pic>
      <p:pic>
        <p:nvPicPr>
          <p:cNvPr id="5" name="Picture 4" descr="Logo, icon&#10;&#10;Description automatically generated">
            <a:extLst>
              <a:ext uri="{FF2B5EF4-FFF2-40B4-BE49-F238E27FC236}">
                <a16:creationId xmlns:a16="http://schemas.microsoft.com/office/drawing/2014/main" id="{B9CED554-BEF5-4A7D-8F0B-BA8AF958677A}"/>
              </a:ext>
            </a:extLst>
          </p:cNvPr>
          <p:cNvPicPr>
            <a:picLocks noChangeAspect="1"/>
          </p:cNvPicPr>
          <p:nvPr/>
        </p:nvPicPr>
        <p:blipFill>
          <a:blip r:embed="rId4"/>
          <a:stretch>
            <a:fillRect/>
          </a:stretch>
        </p:blipFill>
        <p:spPr>
          <a:xfrm>
            <a:off x="3810963" y="1849730"/>
            <a:ext cx="1905000" cy="1905000"/>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C024F9E0-A027-4613-86E9-8A4E9CD5F3C8}"/>
              </a:ext>
            </a:extLst>
          </p:cNvPr>
          <p:cNvPicPr>
            <a:picLocks noChangeAspect="1"/>
          </p:cNvPicPr>
          <p:nvPr/>
        </p:nvPicPr>
        <p:blipFill>
          <a:blip r:embed="rId5"/>
          <a:stretch>
            <a:fillRect/>
          </a:stretch>
        </p:blipFill>
        <p:spPr>
          <a:xfrm>
            <a:off x="583809" y="3150157"/>
            <a:ext cx="1787562" cy="17875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alphaModFix/>
            <a:extLst>
              <a:ext uri="{BEBA8EAE-BF5A-486C-A8C5-ECC9F3942E4B}">
                <a14:imgProps xmlns:a14="http://schemas.microsoft.com/office/drawing/2010/main">
                  <a14:imgLayer r:embed="rId3">
                    <a14:imgEffect>
                      <a14:colorTemperature colorTemp="386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036262-272A-445C-A1BF-C78662F9E73C}"/>
              </a:ext>
            </a:extLst>
          </p:cNvPr>
          <p:cNvSpPr txBox="1"/>
          <p:nvPr/>
        </p:nvSpPr>
        <p:spPr>
          <a:xfrm>
            <a:off x="2574388" y="11984"/>
            <a:ext cx="3995224" cy="830997"/>
          </a:xfrm>
          <a:prstGeom prst="rect">
            <a:avLst/>
          </a:prstGeom>
          <a:noFill/>
        </p:spPr>
        <p:txBody>
          <a:bodyPr wrap="square" rtlCol="0">
            <a:spAutoFit/>
          </a:bodyPr>
          <a:lstStyle/>
          <a:p>
            <a:r>
              <a:rPr lang="en-US" sz="4800" dirty="0" err="1">
                <a:latin typeface="Times New Roman" panose="02020603050405020304" pitchFamily="18" charset="0"/>
                <a:cs typeface="Times New Roman" panose="02020603050405020304" pitchFamily="18" charset="0"/>
              </a:rPr>
              <a:t>Mô</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hình</a:t>
            </a:r>
            <a:r>
              <a:rPr lang="en-US" sz="4800" dirty="0">
                <a:latin typeface="Times New Roman" panose="02020603050405020304" pitchFamily="18" charset="0"/>
                <a:cs typeface="Times New Roman" panose="02020603050405020304" pitchFamily="18" charset="0"/>
              </a:rPr>
              <a:t> MVC</a:t>
            </a:r>
          </a:p>
        </p:txBody>
      </p:sp>
      <p:sp>
        <p:nvSpPr>
          <p:cNvPr id="9" name="TextBox 8">
            <a:extLst>
              <a:ext uri="{FF2B5EF4-FFF2-40B4-BE49-F238E27FC236}">
                <a16:creationId xmlns:a16="http://schemas.microsoft.com/office/drawing/2014/main" id="{98E6552D-0B1D-40E4-A005-DDA107D25BD8}"/>
              </a:ext>
            </a:extLst>
          </p:cNvPr>
          <p:cNvSpPr txBox="1"/>
          <p:nvPr/>
        </p:nvSpPr>
        <p:spPr>
          <a:xfrm>
            <a:off x="516068" y="814538"/>
            <a:ext cx="8238866" cy="1757212"/>
          </a:xfrm>
          <a:prstGeom prst="rect">
            <a:avLst/>
          </a:prstGeom>
          <a:noFill/>
        </p:spPr>
        <p:txBody>
          <a:bodyPr wrap="square">
            <a:spAutoFit/>
          </a:bodyPr>
          <a:lstStyle/>
          <a:p>
            <a:pPr marL="0" marR="0">
              <a:lnSpc>
                <a:spcPct val="115000"/>
              </a:lnSpc>
              <a:spcBef>
                <a:spcPts val="0"/>
              </a:spcBef>
              <a:spcAft>
                <a:spcPts val="1000"/>
              </a:spcAf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MVC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Model – View – Controller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kỹ</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source code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tách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11" name="Picture 10" descr="Diagram&#10;&#10;Description automatically generated">
            <a:extLst>
              <a:ext uri="{FF2B5EF4-FFF2-40B4-BE49-F238E27FC236}">
                <a16:creationId xmlns:a16="http://schemas.microsoft.com/office/drawing/2014/main" id="{198092D3-FCD6-4B8F-9D5D-2F354A74C336}"/>
              </a:ext>
            </a:extLst>
          </p:cNvPr>
          <p:cNvPicPr>
            <a:picLocks noChangeAspect="1"/>
          </p:cNvPicPr>
          <p:nvPr/>
        </p:nvPicPr>
        <p:blipFill>
          <a:blip r:embed="rId4"/>
          <a:stretch>
            <a:fillRect/>
          </a:stretch>
        </p:blipFill>
        <p:spPr>
          <a:xfrm>
            <a:off x="595085" y="2814412"/>
            <a:ext cx="7765143" cy="2201437"/>
          </a:xfrm>
          <a:prstGeom prst="rect">
            <a:avLst/>
          </a:prstGeom>
        </p:spPr>
      </p:pic>
    </p:spTree>
    <p:extLst>
      <p:ext uri="{BB962C8B-B14F-4D97-AF65-F5344CB8AC3E}">
        <p14:creationId xmlns:p14="http://schemas.microsoft.com/office/powerpoint/2010/main" val="16199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tretch>
            <a:fillRect/>
          </a:stretch>
        </a:blipFill>
        <a:effectLst/>
      </p:bgPr>
    </p:bg>
    <p:spTree>
      <p:nvGrpSpPr>
        <p:cNvPr id="1" name="Shape 100"/>
        <p:cNvGrpSpPr/>
        <p:nvPr/>
      </p:nvGrpSpPr>
      <p:grpSpPr>
        <a:xfrm>
          <a:off x="0" y="0"/>
          <a:ext cx="0" cy="0"/>
          <a:chOff x="0" y="0"/>
          <a:chExt cx="0" cy="0"/>
        </a:xfrm>
      </p:grpSpPr>
      <p:sp>
        <p:nvSpPr>
          <p:cNvPr id="103" name="Google Shape;103;p19"/>
          <p:cNvSpPr/>
          <p:nvPr/>
        </p:nvSpPr>
        <p:spPr>
          <a:xfrm>
            <a:off x="5923813" y="1556654"/>
            <a:ext cx="1343513" cy="1361401"/>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 name="Google Shape;104;p19"/>
          <p:cNvSpPr/>
          <p:nvPr/>
        </p:nvSpPr>
        <p:spPr>
          <a:xfrm rot="1472949">
            <a:off x="3200092" y="3481267"/>
            <a:ext cx="785493" cy="76515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 name="Google Shape;105;p19"/>
          <p:cNvSpPr/>
          <p:nvPr/>
        </p:nvSpPr>
        <p:spPr>
          <a:xfrm>
            <a:off x="5923813" y="3529673"/>
            <a:ext cx="343890" cy="33417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 name="Google Shape;106;p19"/>
          <p:cNvSpPr/>
          <p:nvPr/>
        </p:nvSpPr>
        <p:spPr>
          <a:xfrm rot="2487341">
            <a:off x="3816305" y="2204333"/>
            <a:ext cx="244676" cy="23776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3" name="Google Shape;94;p18">
            <a:extLst>
              <a:ext uri="{FF2B5EF4-FFF2-40B4-BE49-F238E27FC236}">
                <a16:creationId xmlns:a16="http://schemas.microsoft.com/office/drawing/2014/main" id="{77BE0019-877F-45BC-8B43-7F33662A8F9D}"/>
              </a:ext>
            </a:extLst>
          </p:cNvPr>
          <p:cNvSpPr txBox="1">
            <a:spLocks/>
          </p:cNvSpPr>
          <p:nvPr/>
        </p:nvSpPr>
        <p:spPr>
          <a:xfrm>
            <a:off x="2482948" y="294104"/>
            <a:ext cx="551130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dirty="0">
                <a:latin typeface="Times New Roman" panose="02020603050405020304" pitchFamily="18" charset="0"/>
                <a:cs typeface="Times New Roman" panose="02020603050405020304" pitchFamily="18" charset="0"/>
              </a:rPr>
              <a:t>ASP.NET MVC</a:t>
            </a:r>
          </a:p>
        </p:txBody>
      </p:sp>
      <p:sp>
        <p:nvSpPr>
          <p:cNvPr id="14" name="Google Shape;96;p18">
            <a:extLst>
              <a:ext uri="{FF2B5EF4-FFF2-40B4-BE49-F238E27FC236}">
                <a16:creationId xmlns:a16="http://schemas.microsoft.com/office/drawing/2014/main" id="{A5A7D94D-0370-4FCC-AC9E-3F8EA4B9F6F8}"/>
              </a:ext>
            </a:extLst>
          </p:cNvPr>
          <p:cNvSpPr txBox="1">
            <a:spLocks/>
          </p:cNvSpPr>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ct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pPr algn="r"/>
            <a:fld id="{00000000-1234-1234-1234-123412341234}" type="slidenum">
              <a:rPr lang="en" smtClean="0"/>
              <a:pPr algn="r"/>
              <a:t>6</a:t>
            </a:fld>
            <a:endParaRPr lang="en"/>
          </a:p>
        </p:txBody>
      </p:sp>
      <p:sp>
        <p:nvSpPr>
          <p:cNvPr id="18" name="TextBox 17">
            <a:extLst>
              <a:ext uri="{FF2B5EF4-FFF2-40B4-BE49-F238E27FC236}">
                <a16:creationId xmlns:a16="http://schemas.microsoft.com/office/drawing/2014/main" id="{65D4A47D-0ADB-41C4-B714-EE11F8A10531}"/>
              </a:ext>
            </a:extLst>
          </p:cNvPr>
          <p:cNvSpPr txBox="1"/>
          <p:nvPr/>
        </p:nvSpPr>
        <p:spPr>
          <a:xfrm>
            <a:off x="339419" y="1284872"/>
            <a:ext cx="7597873" cy="1569660"/>
          </a:xfrm>
          <a:prstGeom prst="rect">
            <a:avLst/>
          </a:prstGeom>
          <a:noFill/>
        </p:spPr>
        <p:txBody>
          <a:bodyPr wrap="square">
            <a:spAutoFit/>
          </a:bodyPr>
          <a:lstStyle/>
          <a:p>
            <a:r>
              <a:rPr lang="vi-VN" sz="2400" dirty="0">
                <a:latin typeface="+mj-lt"/>
              </a:rPr>
              <a:t>ASP.NET MVC là một framework web được phát triển bở Microsoft, thực thi mô hình MVC (model–view–controller). ASP.NET MVC là 1 phần mềm mã mở, tách rời với thành phần độc quyền ASP.NET Web Forms</a:t>
            </a:r>
            <a:endParaRPr lang="en-US" sz="2400"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duotone>
              <a:prstClr val="black"/>
              <a:schemeClr val="tx2">
                <a:tint val="45000"/>
                <a:satMod val="400000"/>
              </a:schemeClr>
            </a:duotone>
            <a:extLst>
              <a:ext uri="{BEBA8EAE-BF5A-486C-A8C5-ECC9F3942E4B}">
                <a14:imgProps xmlns:a14="http://schemas.microsoft.com/office/drawing/2010/main">
                  <a14:imgLayer r:embed="rId4">
                    <a14:imgEffect>
                      <a14:colorTemperature colorTemp="8807"/>
                    </a14:imgEffect>
                    <a14:imgEffect>
                      <a14:saturation sat="300000"/>
                    </a14:imgEffect>
                  </a14:imgLayer>
                </a14:imgProps>
              </a:ext>
            </a:extLst>
          </a:blip>
          <a:stretch>
            <a:fillRect/>
          </a:stretch>
        </a:blipFill>
        <a:effectLst/>
      </p:bgPr>
    </p:bg>
    <p:spTree>
      <p:nvGrpSpPr>
        <p:cNvPr id="1" name="Shape 111"/>
        <p:cNvGrpSpPr/>
        <p:nvPr/>
      </p:nvGrpSpPr>
      <p:grpSpPr>
        <a:xfrm>
          <a:off x="0" y="0"/>
          <a:ext cx="0" cy="0"/>
          <a:chOff x="0" y="0"/>
          <a:chExt cx="0" cy="0"/>
        </a:xfrm>
      </p:grpSpPr>
      <p:sp>
        <p:nvSpPr>
          <p:cNvPr id="11" name="TextBox 10">
            <a:extLst>
              <a:ext uri="{FF2B5EF4-FFF2-40B4-BE49-F238E27FC236}">
                <a16:creationId xmlns:a16="http://schemas.microsoft.com/office/drawing/2014/main" id="{48577BF2-7C56-4FF5-A8A9-41B14972EDAE}"/>
              </a:ext>
            </a:extLst>
          </p:cNvPr>
          <p:cNvSpPr txBox="1"/>
          <p:nvPr/>
        </p:nvSpPr>
        <p:spPr>
          <a:xfrm>
            <a:off x="341080" y="1463791"/>
            <a:ext cx="5834745" cy="1015663"/>
          </a:xfrm>
          <a:prstGeom prst="rect">
            <a:avLst/>
          </a:prstGeom>
          <a:noFill/>
        </p:spPr>
        <p:txBody>
          <a:bodyPr wrap="square">
            <a:spAutoFit/>
          </a:bodyPr>
          <a:lstStyle/>
          <a:p>
            <a:pPr marR="0" lvl="0">
              <a:spcBef>
                <a:spcPts val="0"/>
              </a:spcBef>
              <a:spcAft>
                <a:spcPts val="600"/>
              </a:spcAft>
              <a:buSzPts val="750"/>
              <a:tabLst>
                <a:tab pos="800100" algn="l"/>
              </a:tabLst>
            </a:pPr>
            <a:r>
              <a:rPr lang="en-US" sz="2000" b="1" i="1" dirty="0" err="1">
                <a:solidFill>
                  <a:srgbClr val="000000"/>
                </a:solidFill>
                <a:effectLst/>
                <a:latin typeface="Times New Roman" panose="02020603050405020304" pitchFamily="18" charset="0"/>
                <a:ea typeface="Segoe UI" panose="020B0502040204020203" pitchFamily="34" charset="0"/>
              </a:rPr>
              <a:t>Gọn</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nhẹ</a:t>
            </a:r>
            <a:r>
              <a:rPr lang="en-US" sz="2000" b="1" i="1" dirty="0">
                <a:solidFill>
                  <a:srgbClr val="000000"/>
                </a:solidFill>
                <a:effectLst/>
                <a:latin typeface="Times New Roman" panose="02020603050405020304" pitchFamily="18" charset="0"/>
                <a:ea typeface="Segoe UI" panose="020B0502040204020203" pitchFamily="34" charset="0"/>
              </a:rPr>
              <a:t>:</a:t>
            </a:r>
            <a:r>
              <a:rPr lang="en-US" sz="2000" dirty="0">
                <a:solidFill>
                  <a:srgbClr val="000000"/>
                </a:solidFill>
                <a:effectLst/>
                <a:latin typeface="Times New Roman" panose="02020603050405020304" pitchFamily="18" charset="0"/>
                <a:ea typeface="Segoe UI" panose="020B0502040204020203" pitchFamily="34" charset="0"/>
              </a:rPr>
              <a:t> Framework </a:t>
            </a:r>
            <a:r>
              <a:rPr lang="en-US" sz="2000" dirty="0" err="1">
                <a:solidFill>
                  <a:srgbClr val="000000"/>
                </a:solidFill>
                <a:effectLst/>
                <a:latin typeface="Times New Roman" panose="02020603050405020304" pitchFamily="18" charset="0"/>
                <a:ea typeface="Segoe UI" panose="020B0502040204020203" pitchFamily="34" charset="0"/>
              </a:rPr>
              <a:t>này</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không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sử</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dụng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ViewState</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hỗ</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trợ</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bạn</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trong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việc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làm</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giảm</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băng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thông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của</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các</a:t>
            </a:r>
            <a:r>
              <a:rPr lang="en-US" sz="2000" dirty="0">
                <a:solidFill>
                  <a:srgbClr val="000000"/>
                </a:solidFill>
                <a:effectLst/>
                <a:latin typeface="Times New Roman" panose="02020603050405020304" pitchFamily="18" charset="0"/>
                <a:ea typeface="Segoe UI" panose="020B0502040204020203" pitchFamily="34" charset="0"/>
              </a:rPr>
              <a:t> request </a:t>
            </a:r>
            <a:r>
              <a:rPr lang="en-US" sz="2000" dirty="0" err="1">
                <a:solidFill>
                  <a:srgbClr val="000000"/>
                </a:solidFill>
                <a:effectLst/>
                <a:latin typeface="Times New Roman" panose="02020603050405020304" pitchFamily="18" charset="0"/>
                <a:ea typeface="Segoe UI" panose="020B0502040204020203" pitchFamily="34" charset="0"/>
              </a:rPr>
              <a:t>rất</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nhiều</a:t>
            </a:r>
            <a:r>
              <a:rPr lang="en-US" sz="2000" dirty="0">
                <a:solidFill>
                  <a:srgbClr val="000000"/>
                </a:solidFill>
                <a:effectLst/>
                <a:latin typeface="Times New Roman" panose="02020603050405020304" pitchFamily="18" charset="0"/>
                <a:ea typeface="Segoe UI" panose="020B0502040204020203" pitchFamily="34" charset="0"/>
              </a:rPr>
              <a:t>.</a:t>
            </a:r>
            <a:endParaRPr lang="en-US" sz="2000" dirty="0">
              <a:effectLst/>
              <a:latin typeface="Times New Roman" panose="02020603050405020304" pitchFamily="18" charset="0"/>
              <a:ea typeface="Times New Roman" panose="02020603050405020304" pitchFamily="18" charset="0"/>
            </a:endParaRPr>
          </a:p>
        </p:txBody>
      </p:sp>
      <p:sp>
        <p:nvSpPr>
          <p:cNvPr id="18" name="TextBox 17">
            <a:extLst>
              <a:ext uri="{FF2B5EF4-FFF2-40B4-BE49-F238E27FC236}">
                <a16:creationId xmlns:a16="http://schemas.microsoft.com/office/drawing/2014/main" id="{F32FD946-07F6-4738-BE28-14EC36E2868C}"/>
              </a:ext>
            </a:extLst>
          </p:cNvPr>
          <p:cNvSpPr txBox="1"/>
          <p:nvPr/>
        </p:nvSpPr>
        <p:spPr>
          <a:xfrm>
            <a:off x="362855" y="140352"/>
            <a:ext cx="5943602" cy="1323439"/>
          </a:xfrm>
          <a:prstGeom prst="rect">
            <a:avLst/>
          </a:prstGeom>
          <a:noFill/>
        </p:spPr>
        <p:txBody>
          <a:bodyPr wrap="square">
            <a:spAutoFit/>
          </a:bodyPr>
          <a:lstStyle/>
          <a:p>
            <a:pPr marR="0" lvl="0">
              <a:spcBef>
                <a:spcPts val="0"/>
              </a:spcBef>
              <a:spcAft>
                <a:spcPts val="600"/>
              </a:spcAft>
              <a:buSzPts val="750"/>
              <a:tabLst>
                <a:tab pos="800100" algn="l"/>
              </a:tabLst>
            </a:pPr>
            <a:r>
              <a:rPr lang="en-US" sz="2000" b="1" i="1" dirty="0">
                <a:solidFill>
                  <a:srgbClr val="000000"/>
                </a:solidFill>
                <a:effectLst/>
                <a:latin typeface="Times New Roman" panose="02020603050405020304" pitchFamily="18" charset="0"/>
                <a:ea typeface="Segoe UI" panose="020B0502040204020203" pitchFamily="34" charset="0"/>
              </a:rPr>
              <a:t>Control:</a:t>
            </a:r>
            <a:r>
              <a:rPr lang="en-US" sz="2000" dirty="0">
                <a:solidFill>
                  <a:srgbClr val="000000"/>
                </a:solidFill>
                <a:effectLst/>
                <a:latin typeface="Times New Roman" panose="02020603050405020304" pitchFamily="18" charset="0"/>
                <a:ea typeface="Segoe UI" panose="020B0502040204020203" pitchFamily="34" charset="0"/>
              </a:rPr>
              <a:t> ASP.NET MVC </a:t>
            </a:r>
            <a:r>
              <a:rPr lang="en-US" sz="2000" dirty="0" err="1">
                <a:solidFill>
                  <a:srgbClr val="000000"/>
                </a:solidFill>
                <a:effectLst/>
                <a:latin typeface="Times New Roman" panose="02020603050405020304" pitchFamily="18" charset="0"/>
                <a:ea typeface="Segoe UI" panose="020B0502040204020203" pitchFamily="34" charset="0"/>
              </a:rPr>
              <a:t>cung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cấp</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một</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bộ</a:t>
            </a:r>
            <a:r>
              <a:rPr lang="en-US" sz="2000" dirty="0">
                <a:solidFill>
                  <a:srgbClr val="000000"/>
                </a:solidFill>
                <a:effectLst/>
                <a:latin typeface="Times New Roman" panose="02020603050405020304" pitchFamily="18" charset="0"/>
                <a:ea typeface="Segoe UI" panose="020B0502040204020203" pitchFamily="34" charset="0"/>
              </a:rPr>
              <a:t> control </a:t>
            </a:r>
            <a:r>
              <a:rPr lang="en-US" sz="2000" dirty="0" err="1">
                <a:solidFill>
                  <a:srgbClr val="000000"/>
                </a:solidFill>
                <a:effectLst/>
                <a:latin typeface="Times New Roman" panose="02020603050405020304" pitchFamily="18" charset="0"/>
                <a:ea typeface="Segoe UI" panose="020B0502040204020203" pitchFamily="34" charset="0"/>
              </a:rPr>
              <a:t>rất</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mạnh</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mẽ</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trên</a:t>
            </a:r>
            <a:r>
              <a:rPr lang="en-US" sz="2000" dirty="0">
                <a:solidFill>
                  <a:srgbClr val="000000"/>
                </a:solidFill>
                <a:effectLst/>
                <a:latin typeface="Times New Roman" panose="02020603050405020304" pitchFamily="18" charset="0"/>
                <a:ea typeface="Segoe UI" panose="020B0502040204020203" pitchFamily="34" charset="0"/>
              </a:rPr>
              <a:t> JavaScript, HTML </a:t>
            </a:r>
            <a:r>
              <a:rPr lang="en-US" sz="2000" dirty="0" err="1">
                <a:solidFill>
                  <a:srgbClr val="000000"/>
                </a:solidFill>
                <a:effectLst/>
                <a:latin typeface="Times New Roman" panose="02020603050405020304" pitchFamily="18" charset="0"/>
                <a:ea typeface="Segoe UI" panose="020B0502040204020203" pitchFamily="34" charset="0"/>
              </a:rPr>
              <a:t>và</a:t>
            </a:r>
            <a:r>
              <a:rPr lang="en-US" sz="2000" dirty="0">
                <a:solidFill>
                  <a:srgbClr val="000000"/>
                </a:solidFill>
                <a:effectLst/>
                <a:latin typeface="Times New Roman" panose="02020603050405020304" pitchFamily="18" charset="0"/>
                <a:ea typeface="Segoe UI" panose="020B0502040204020203" pitchFamily="34" charset="0"/>
              </a:rPr>
              <a:t> CSS so </a:t>
            </a:r>
            <a:r>
              <a:rPr lang="en-US" sz="2000" dirty="0" err="1">
                <a:solidFill>
                  <a:srgbClr val="000000"/>
                </a:solidFill>
                <a:effectLst/>
                <a:latin typeface="Times New Roman" panose="02020603050405020304" pitchFamily="18" charset="0"/>
                <a:ea typeface="Segoe UI" panose="020B0502040204020203" pitchFamily="34" charset="0"/>
              </a:rPr>
              <a:t>với</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các</a:t>
            </a:r>
            <a:r>
              <a:rPr lang="en-US" sz="2000" dirty="0">
                <a:solidFill>
                  <a:srgbClr val="000000"/>
                </a:solidFill>
                <a:effectLst/>
                <a:latin typeface="Times New Roman" panose="02020603050405020304" pitchFamily="18" charset="0"/>
                <a:ea typeface="Segoe UI" panose="020B0502040204020203" pitchFamily="34" charset="0"/>
              </a:rPr>
              <a:t> control </a:t>
            </a:r>
            <a:r>
              <a:rPr lang="en-US" sz="2000" dirty="0" err="1">
                <a:solidFill>
                  <a:srgbClr val="000000"/>
                </a:solidFill>
                <a:effectLst/>
                <a:latin typeface="Times New Roman" panose="02020603050405020304" pitchFamily="18" charset="0"/>
                <a:ea typeface="Segoe UI" panose="020B0502040204020203" pitchFamily="34" charset="0"/>
              </a:rPr>
              <a:t>được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cung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cấp</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bởi</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một</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số</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hình</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thức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truyền</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thống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trên</a:t>
            </a:r>
            <a:r>
              <a:rPr lang="en-US" sz="2000" dirty="0">
                <a:solidFill>
                  <a:srgbClr val="000000"/>
                </a:solidFill>
                <a:effectLst/>
                <a:latin typeface="Times New Roman" panose="02020603050405020304" pitchFamily="18" charset="0"/>
                <a:ea typeface="Segoe UI" panose="020B0502040204020203" pitchFamily="34" charset="0"/>
              </a:rPr>
              <a:t> web. </a:t>
            </a:r>
            <a:endParaRPr lang="en-US" sz="2000" dirty="0">
              <a:effectLst/>
              <a:latin typeface="Times New Roman" panose="02020603050405020304" pitchFamily="18" charset="0"/>
              <a:ea typeface="Times New Roman" panose="02020603050405020304" pitchFamily="18" charset="0"/>
            </a:endParaRPr>
          </a:p>
        </p:txBody>
      </p:sp>
      <p:sp>
        <p:nvSpPr>
          <p:cNvPr id="24" name="TextBox 23">
            <a:extLst>
              <a:ext uri="{FF2B5EF4-FFF2-40B4-BE49-F238E27FC236}">
                <a16:creationId xmlns:a16="http://schemas.microsoft.com/office/drawing/2014/main" id="{0A82B6CC-CC3C-42A6-87DC-5AAEB5D629B6}"/>
              </a:ext>
            </a:extLst>
          </p:cNvPr>
          <p:cNvSpPr txBox="1"/>
          <p:nvPr/>
        </p:nvSpPr>
        <p:spPr>
          <a:xfrm>
            <a:off x="348335" y="2599768"/>
            <a:ext cx="5820232" cy="707886"/>
          </a:xfrm>
          <a:prstGeom prst="rect">
            <a:avLst/>
          </a:prstGeom>
          <a:noFill/>
        </p:spPr>
        <p:txBody>
          <a:bodyPr wrap="square">
            <a:spAutoFit/>
          </a:bodyPr>
          <a:lstStyle/>
          <a:p>
            <a:pPr marR="0" lvl="0">
              <a:spcBef>
                <a:spcPts val="0"/>
              </a:spcBef>
              <a:spcAft>
                <a:spcPts val="600"/>
              </a:spcAft>
              <a:buSzPts val="750"/>
              <a:tabLst>
                <a:tab pos="800100" algn="l"/>
              </a:tabLst>
            </a:pPr>
            <a:r>
              <a:rPr lang="en-US" sz="2000" b="1" i="1" dirty="0" err="1">
                <a:solidFill>
                  <a:srgbClr val="000000"/>
                </a:solidFill>
                <a:effectLst/>
                <a:latin typeface="Times New Roman" panose="02020603050405020304" pitchFamily="18" charset="0"/>
                <a:ea typeface="Segoe UI" panose="020B0502040204020203" pitchFamily="34" charset="0"/>
              </a:rPr>
              <a:t>Có</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khả</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năng</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kiểm</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thử</a:t>
            </a:r>
            <a:r>
              <a:rPr lang="en-US" sz="2000" b="1" i="1" dirty="0">
                <a:solidFill>
                  <a:srgbClr val="000000"/>
                </a:solidFill>
                <a:effectLst/>
                <a:latin typeface="Times New Roman" panose="02020603050405020304" pitchFamily="18" charset="0"/>
                <a:ea typeface="Segoe UI" panose="020B0502040204020203" pitchFamily="34" charset="0"/>
              </a:rPr>
              <a:t>:</a:t>
            </a:r>
            <a:r>
              <a:rPr lang="en-US" sz="2000" dirty="0">
                <a:solidFill>
                  <a:srgbClr val="000000"/>
                </a:solidFill>
                <a:effectLst/>
                <a:latin typeface="Times New Roman" panose="02020603050405020304" pitchFamily="18" charset="0"/>
                <a:ea typeface="Segoe UI" panose="020B0502040204020203" pitchFamily="34" charset="0"/>
              </a:rPr>
              <a:t> Framework ASP.NET MVC </a:t>
            </a:r>
            <a:r>
              <a:rPr lang="en-US" sz="2000" dirty="0" err="1">
                <a:solidFill>
                  <a:srgbClr val="000000"/>
                </a:solidFill>
                <a:effectLst/>
                <a:latin typeface="Times New Roman" panose="02020603050405020304" pitchFamily="18" charset="0"/>
                <a:ea typeface="Segoe UI" panose="020B0502040204020203" pitchFamily="34" charset="0"/>
              </a:rPr>
              <a:t>hỗ</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trợ</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việc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kiểm</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thử</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các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ứng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dụng</a:t>
            </a:r>
            <a:r>
              <a:rPr lang="en-US" sz="2000" dirty="0">
                <a:solidFill>
                  <a:srgbClr val="000000"/>
                </a:solidFill>
                <a:effectLst/>
                <a:latin typeface="Times New Roman" panose="02020603050405020304" pitchFamily="18" charset="0"/>
                <a:ea typeface="Segoe UI" panose="020B0502040204020203" pitchFamily="34" charset="0"/>
              </a:rPr>
              <a:t> web </a:t>
            </a:r>
            <a:r>
              <a:rPr lang="en-US" sz="2000" dirty="0" err="1">
                <a:solidFill>
                  <a:srgbClr val="000000"/>
                </a:solidFill>
                <a:effectLst/>
                <a:latin typeface="Times New Roman" panose="02020603050405020304" pitchFamily="18" charset="0"/>
                <a:ea typeface="Segoe UI" panose="020B0502040204020203" pitchFamily="34" charset="0"/>
              </a:rPr>
              <a:t>rất</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tốt</a:t>
            </a:r>
            <a:r>
              <a:rPr lang="en-US" sz="2000" dirty="0">
                <a:solidFill>
                  <a:srgbClr val="000000"/>
                </a:solidFill>
                <a:effectLst/>
                <a:latin typeface="Times New Roman" panose="02020603050405020304" pitchFamily="18" charset="0"/>
                <a:ea typeface="Segoe UI" panose="020B0502040204020203" pitchFamily="34" charset="0"/>
              </a:rPr>
              <a:t>. </a:t>
            </a:r>
            <a:endParaRPr lang="en-US" sz="2000" dirty="0">
              <a:effectLst/>
              <a:latin typeface="Times New Roman" panose="02020603050405020304" pitchFamily="18" charset="0"/>
              <a:ea typeface="Times New Roman" panose="02020603050405020304" pitchFamily="18" charset="0"/>
            </a:endParaRPr>
          </a:p>
        </p:txBody>
      </p:sp>
      <p:sp>
        <p:nvSpPr>
          <p:cNvPr id="26" name="TextBox 25">
            <a:extLst>
              <a:ext uri="{FF2B5EF4-FFF2-40B4-BE49-F238E27FC236}">
                <a16:creationId xmlns:a16="http://schemas.microsoft.com/office/drawing/2014/main" id="{5BF3A32B-2073-479A-96F5-EF69DBA4E895}"/>
              </a:ext>
            </a:extLst>
          </p:cNvPr>
          <p:cNvSpPr txBox="1"/>
          <p:nvPr/>
        </p:nvSpPr>
        <p:spPr>
          <a:xfrm>
            <a:off x="341079" y="3466068"/>
            <a:ext cx="5834745" cy="1015663"/>
          </a:xfrm>
          <a:prstGeom prst="rect">
            <a:avLst/>
          </a:prstGeom>
          <a:noFill/>
        </p:spPr>
        <p:txBody>
          <a:bodyPr wrap="square">
            <a:spAutoFit/>
          </a:bodyPr>
          <a:lstStyle/>
          <a:p>
            <a:r>
              <a:rPr lang="en-US" sz="2000" b="1" i="1" dirty="0" err="1">
                <a:solidFill>
                  <a:srgbClr val="000000"/>
                </a:solidFill>
                <a:effectLst/>
                <a:latin typeface="Times New Roman" panose="02020603050405020304" pitchFamily="18" charset="0"/>
                <a:ea typeface="Segoe UI" panose="020B0502040204020203" pitchFamily="34" charset="0"/>
              </a:rPr>
              <a:t>Tích</a:t>
            </a:r>
            <a:r>
              <a:rPr lang="en-US" sz="2000" b="1" i="1" dirty="0">
                <a:solidFill>
                  <a:srgbClr val="000000"/>
                </a:solidFill>
                <a:effectLst/>
                <a:latin typeface="Times New Roman" panose="02020603050405020304" pitchFamily="18" charset="0"/>
                <a:ea typeface="Segoe UI" panose="020B0502040204020203" pitchFamily="34" charset="0"/>
              </a:rPr>
              <a:t> </a:t>
            </a:r>
            <a:r>
              <a:rPr lang="en-US" sz="2000" b="1" i="1" dirty="0" err="1">
                <a:solidFill>
                  <a:srgbClr val="000000"/>
                </a:solidFill>
                <a:effectLst/>
                <a:latin typeface="Times New Roman" panose="02020603050405020304" pitchFamily="18" charset="0"/>
                <a:ea typeface="Segoe UI" panose="020B0502040204020203" pitchFamily="34" charset="0"/>
              </a:rPr>
              <a:t>hợp</a:t>
            </a:r>
            <a:r>
              <a:rPr lang="en-US" sz="2000" b="1" i="1" dirty="0">
                <a:solidFill>
                  <a:srgbClr val="000000"/>
                </a:solidFill>
                <a:effectLst/>
                <a:latin typeface="Times New Roman" panose="02020603050405020304" pitchFamily="18" charset="0"/>
                <a:ea typeface="Segoe UI" panose="020B0502040204020203" pitchFamily="34" charset="0"/>
              </a:rPr>
              <a:t>:</a:t>
            </a:r>
            <a:r>
              <a:rPr lang="en-US" sz="2000" dirty="0">
                <a:solidFill>
                  <a:srgbClr val="000000"/>
                </a:solidFill>
                <a:effectLst/>
                <a:latin typeface="Times New Roman" panose="02020603050405020304" pitchFamily="18" charset="0"/>
                <a:ea typeface="Segoe UI" panose="020B0502040204020203" pitchFamily="34" charset="0"/>
              </a:rPr>
              <a:t> Khi </a:t>
            </a:r>
            <a:r>
              <a:rPr lang="en-US" sz="2000" dirty="0" err="1">
                <a:solidFill>
                  <a:srgbClr val="000000"/>
                </a:solidFill>
                <a:effectLst/>
                <a:latin typeface="Times New Roman" panose="02020603050405020304" pitchFamily="18" charset="0"/>
                <a:ea typeface="Segoe UI" panose="020B0502040204020203" pitchFamily="34" charset="0"/>
              </a:rPr>
              <a:t>bạn</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tích</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hợp</a:t>
            </a:r>
            <a:r>
              <a:rPr lang="en-US" sz="2000" dirty="0">
                <a:solidFill>
                  <a:srgbClr val="000000"/>
                </a:solidFill>
                <a:effectLst/>
                <a:latin typeface="Times New Roman" panose="02020603050405020304" pitchFamily="18" charset="0"/>
                <a:ea typeface="Segoe UI" panose="020B0502040204020203" pitchFamily="34" charset="0"/>
              </a:rPr>
              <a:t> MVC </a:t>
            </a:r>
            <a:r>
              <a:rPr lang="en-US" sz="2000" dirty="0" err="1">
                <a:solidFill>
                  <a:srgbClr val="000000"/>
                </a:solidFill>
                <a:effectLst/>
                <a:latin typeface="Times New Roman" panose="02020603050405020304" pitchFamily="18" charset="0"/>
                <a:ea typeface="Segoe UI" panose="020B0502040204020203" pitchFamily="34" charset="0"/>
              </a:rPr>
              <a:t>với</a:t>
            </a:r>
            <a:r>
              <a:rPr lang="en-US" sz="2000" dirty="0">
                <a:solidFill>
                  <a:srgbClr val="000000"/>
                </a:solidFill>
                <a:effectLst/>
                <a:latin typeface="Times New Roman" panose="02020603050405020304" pitchFamily="18" charset="0"/>
                <a:ea typeface="Segoe UI" panose="020B0502040204020203" pitchFamily="34" charset="0"/>
              </a:rPr>
              <a:t> jQuery, </a:t>
            </a:r>
            <a:r>
              <a:rPr lang="en-US" sz="2000" dirty="0" err="1">
                <a:solidFill>
                  <a:srgbClr val="000000"/>
                </a:solidFill>
                <a:effectLst/>
                <a:latin typeface="Times New Roman" panose="02020603050405020304" pitchFamily="18" charset="0"/>
                <a:ea typeface="Segoe UI" panose="020B0502040204020203" pitchFamily="34" charset="0"/>
              </a:rPr>
              <a:t>bạn</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có</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thể</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viết</a:t>
            </a:r>
            <a:r>
              <a:rPr lang="en-US" sz="2000" dirty="0">
                <a:solidFill>
                  <a:srgbClr val="000000"/>
                </a:solidFill>
                <a:effectLst/>
                <a:latin typeface="Times New Roman" panose="02020603050405020304" pitchFamily="18" charset="0"/>
                <a:ea typeface="Segoe UI" panose="020B0502040204020203" pitchFamily="34" charset="0"/>
              </a:rPr>
              <a:t> code </a:t>
            </a:r>
            <a:r>
              <a:rPr lang="en-US" sz="2000" dirty="0" err="1">
                <a:solidFill>
                  <a:srgbClr val="000000"/>
                </a:solidFill>
                <a:effectLst/>
                <a:latin typeface="Times New Roman" panose="02020603050405020304" pitchFamily="18" charset="0"/>
                <a:ea typeface="Segoe UI" panose="020B0502040204020203" pitchFamily="34" charset="0"/>
              </a:rPr>
              <a:t>của</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mình</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chạy</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trong</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các</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trình</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duyệt</a:t>
            </a:r>
            <a:r>
              <a:rPr lang="en-US" sz="2000" dirty="0">
                <a:solidFill>
                  <a:srgbClr val="000000"/>
                </a:solidFill>
                <a:effectLst/>
                <a:latin typeface="Times New Roman" panose="02020603050405020304" pitchFamily="18" charset="0"/>
                <a:ea typeface="Segoe UI" panose="020B0502040204020203" pitchFamily="34" charset="0"/>
              </a:rPr>
              <a:t> web. </a:t>
            </a:r>
            <a:r>
              <a:rPr lang="en-US" sz="2000" dirty="0" err="1">
                <a:solidFill>
                  <a:srgbClr val="000000"/>
                </a:solidFill>
                <a:effectLst/>
                <a:latin typeface="Times New Roman" panose="02020603050405020304" pitchFamily="18" charset="0"/>
                <a:ea typeface="Segoe UI" panose="020B0502040204020203" pitchFamily="34" charset="0"/>
              </a:rPr>
              <a:t>Điều</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này</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sẽ</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giúp</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giảm</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tải</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cho</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các</a:t>
            </a:r>
            <a:r>
              <a:rPr lang="en-US" sz="2000" dirty="0">
                <a:solidFill>
                  <a:srgbClr val="000000"/>
                </a:solidFill>
                <a:effectLst/>
                <a:latin typeface="Times New Roman" panose="02020603050405020304" pitchFamily="18" charset="0"/>
                <a:ea typeface="Segoe UI" panose="020B0502040204020203" pitchFamily="34" charset="0"/>
              </a:rPr>
              <a:t> web server </a:t>
            </a:r>
            <a:r>
              <a:rPr lang="en-US" sz="2000" dirty="0" err="1">
                <a:solidFill>
                  <a:srgbClr val="000000"/>
                </a:solidFill>
                <a:effectLst/>
                <a:latin typeface="Times New Roman" panose="02020603050405020304" pitchFamily="18" charset="0"/>
                <a:ea typeface="Segoe UI" panose="020B0502040204020203" pitchFamily="34" charset="0"/>
              </a:rPr>
              <a:t>của</a:t>
            </a:r>
            <a:r>
              <a:rPr lang="en-US" sz="2000" dirty="0">
                <a:solidFill>
                  <a:srgbClr val="000000"/>
                </a:solidFill>
                <a:effectLst/>
                <a:latin typeface="Times New Roman" panose="02020603050405020304" pitchFamily="18" charset="0"/>
                <a:ea typeface="Segoe UI" panose="020B0502040204020203" pitchFamily="34" charset="0"/>
              </a:rPr>
              <a:t> </a:t>
            </a:r>
            <a:r>
              <a:rPr lang="en-US" sz="2000" dirty="0" err="1">
                <a:solidFill>
                  <a:srgbClr val="000000"/>
                </a:solidFill>
                <a:effectLst/>
                <a:latin typeface="Times New Roman" panose="02020603050405020304" pitchFamily="18" charset="0"/>
                <a:ea typeface="Segoe UI" panose="020B0502040204020203" pitchFamily="34" charset="0"/>
              </a:rPr>
              <a:t>bạn</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7" name="TextBox 6">
            <a:extLst>
              <a:ext uri="{FF2B5EF4-FFF2-40B4-BE49-F238E27FC236}">
                <a16:creationId xmlns:a16="http://schemas.microsoft.com/office/drawing/2014/main" id="{188363FF-1A73-4630-95EF-D7E6C57B76DC}"/>
              </a:ext>
            </a:extLst>
          </p:cNvPr>
          <p:cNvSpPr txBox="1"/>
          <p:nvPr/>
        </p:nvSpPr>
        <p:spPr>
          <a:xfrm>
            <a:off x="457198" y="971312"/>
            <a:ext cx="6534445" cy="1631216"/>
          </a:xfrm>
          <a:prstGeom prst="rect">
            <a:avLst/>
          </a:prstGeom>
          <a:noFill/>
        </p:spPr>
        <p:txBody>
          <a:bodyPr wrap="square">
            <a:spAutoFit/>
          </a:bodyPr>
          <a:lstStyle/>
          <a:p>
            <a:r>
              <a:rPr lang="vi-VN" sz="2000" b="1" i="0" dirty="0">
                <a:solidFill>
                  <a:srgbClr val="222222"/>
                </a:solidFill>
                <a:effectLst/>
                <a:latin typeface="+mj-lt"/>
              </a:rPr>
              <a:t>API</a:t>
            </a:r>
            <a:r>
              <a:rPr lang="vi-VN" sz="2000" b="0" i="0" dirty="0">
                <a:solidFill>
                  <a:srgbClr val="222222"/>
                </a:solidFill>
                <a:effectLst/>
                <a:latin typeface="+mj-lt"/>
              </a:rPr>
              <a:t> là các phương thức, giao thức kết nối với các thư viện và ứng dụng khác. Nó là viết tắt của </a:t>
            </a:r>
            <a:r>
              <a:rPr lang="vi-VN" sz="2000" b="1" i="0" dirty="0">
                <a:solidFill>
                  <a:srgbClr val="222222"/>
                </a:solidFill>
                <a:effectLst/>
                <a:latin typeface="+mj-lt"/>
              </a:rPr>
              <a:t>Application Programming Interface</a:t>
            </a:r>
            <a:r>
              <a:rPr lang="vi-VN" sz="2000" b="0" i="0" dirty="0">
                <a:solidFill>
                  <a:srgbClr val="222222"/>
                </a:solidFill>
                <a:effectLst/>
                <a:latin typeface="+mj-lt"/>
              </a:rPr>
              <a:t> – giao diện lập trình ứng dụng. API cung cấp khả năng cung cấp khả năng truy xuất đến một tập các hàm hay dùng. Và từ đó có thể trao đổi dữ liệu giữa các ứng dụng.</a:t>
            </a:r>
            <a:endParaRPr lang="en-US" sz="2000" dirty="0">
              <a:latin typeface="+mj-lt"/>
            </a:endParaRPr>
          </a:p>
        </p:txBody>
      </p:sp>
      <p:sp>
        <p:nvSpPr>
          <p:cNvPr id="3" name="TextBox 2">
            <a:extLst>
              <a:ext uri="{FF2B5EF4-FFF2-40B4-BE49-F238E27FC236}">
                <a16:creationId xmlns:a16="http://schemas.microsoft.com/office/drawing/2014/main" id="{2A88F56C-6D4D-412F-B652-2185CFB291CF}"/>
              </a:ext>
            </a:extLst>
          </p:cNvPr>
          <p:cNvSpPr txBox="1"/>
          <p:nvPr/>
        </p:nvSpPr>
        <p:spPr>
          <a:xfrm>
            <a:off x="2743199" y="0"/>
            <a:ext cx="3242604"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Web API</a:t>
            </a:r>
          </a:p>
        </p:txBody>
      </p:sp>
      <p:sp>
        <p:nvSpPr>
          <p:cNvPr id="10" name="TextBox 9">
            <a:extLst>
              <a:ext uri="{FF2B5EF4-FFF2-40B4-BE49-F238E27FC236}">
                <a16:creationId xmlns:a16="http://schemas.microsoft.com/office/drawing/2014/main" id="{DABC2E35-5781-4677-9554-40C990D55F63}"/>
              </a:ext>
            </a:extLst>
          </p:cNvPr>
          <p:cNvSpPr txBox="1"/>
          <p:nvPr/>
        </p:nvSpPr>
        <p:spPr>
          <a:xfrm>
            <a:off x="457199" y="3062274"/>
            <a:ext cx="6534444" cy="1323439"/>
          </a:xfrm>
          <a:prstGeom prst="rect">
            <a:avLst/>
          </a:prstGeom>
          <a:noFill/>
        </p:spPr>
        <p:txBody>
          <a:bodyPr wrap="square">
            <a:spAutoFit/>
          </a:bodyPr>
          <a:lstStyle/>
          <a:p>
            <a:r>
              <a:rPr lang="vi-VN" sz="2000" b="1" i="0" dirty="0">
                <a:solidFill>
                  <a:schemeClr val="tx1"/>
                </a:solidFill>
                <a:effectLst/>
                <a:latin typeface="+mj-lt"/>
              </a:rPr>
              <a:t>Web API</a:t>
            </a:r>
            <a:r>
              <a:rPr lang="vi-VN" sz="2000" b="0" i="0" dirty="0">
                <a:solidFill>
                  <a:schemeClr val="tx1"/>
                </a:solidFill>
                <a:effectLst/>
                <a:latin typeface="+mj-lt"/>
              </a:rPr>
              <a:t> là một phương thức dùng để cho phép các ứng dụng khác nhau có thể giao tiếp, trao đổi dữ liệu qua lại. Dữ liệu được Web API trả lại thường ở dạng </a:t>
            </a:r>
            <a:r>
              <a:rPr lang="en-US" sz="2000" b="0" i="0" strike="noStrike" dirty="0">
                <a:solidFill>
                  <a:schemeClr val="tx1"/>
                </a:solidFill>
                <a:effectLst/>
                <a:latin typeface="+mj-lt"/>
              </a:rPr>
              <a:t>JSON</a:t>
            </a:r>
            <a:r>
              <a:rPr lang="vi-VN" sz="2000" b="0" i="0" dirty="0">
                <a:solidFill>
                  <a:schemeClr val="tx1"/>
                </a:solidFill>
                <a:effectLst/>
                <a:latin typeface="+mj-lt"/>
              </a:rPr>
              <a:t> hoặc XML thông qua giao thức HTTP hoặc HTTPS</a:t>
            </a:r>
            <a:endParaRPr lang="en-US" sz="2000" dirty="0">
              <a:solidFill>
                <a:schemeClr val="tx1"/>
              </a:solidFill>
              <a:latin typeface="+mj-lt"/>
            </a:endParaRPr>
          </a:p>
        </p:txBody>
      </p:sp>
    </p:spTree>
    <p:extLst>
      <p:ext uri="{BB962C8B-B14F-4D97-AF65-F5344CB8AC3E}">
        <p14:creationId xmlns:p14="http://schemas.microsoft.com/office/powerpoint/2010/main" val="4165302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4" name="TextBox 13">
            <a:extLst>
              <a:ext uri="{FF2B5EF4-FFF2-40B4-BE49-F238E27FC236}">
                <a16:creationId xmlns:a16="http://schemas.microsoft.com/office/drawing/2014/main" id="{40F5F446-B60F-48B7-9958-2F9B168622C9}"/>
              </a:ext>
            </a:extLst>
          </p:cNvPr>
          <p:cNvSpPr txBox="1"/>
          <p:nvPr/>
        </p:nvSpPr>
        <p:spPr>
          <a:xfrm>
            <a:off x="232228" y="971312"/>
            <a:ext cx="6132286" cy="1631216"/>
          </a:xfrm>
          <a:prstGeom prst="rect">
            <a:avLst/>
          </a:prstGeom>
          <a:noFill/>
        </p:spPr>
        <p:txBody>
          <a:bodyPr wrap="square">
            <a:spAutoFit/>
          </a:bodyPr>
          <a:lstStyle/>
          <a:p>
            <a:r>
              <a:rPr lang="vi-VN" sz="2000" b="0" i="0" dirty="0">
                <a:solidFill>
                  <a:srgbClr val="000000"/>
                </a:solidFill>
                <a:effectLst/>
                <a:latin typeface="+mj-lt"/>
              </a:rPr>
              <a:t>ASP.NET SignalR là một thư viện cho các lập trình viên Asp.Net đơn giản hóa quá trình thêm chức năng web real-time trong phát triển ứng dụng. giúp xây dựng các ứng dụng web sử dụng tương tác thời gian thực giữa người dùng với máy chủ. </a:t>
            </a:r>
            <a:endParaRPr lang="en-US" sz="2000" b="0" i="0" dirty="0">
              <a:solidFill>
                <a:srgbClr val="000000"/>
              </a:solidFill>
              <a:effectLst/>
              <a:latin typeface="+mj-lt"/>
            </a:endParaRPr>
          </a:p>
        </p:txBody>
      </p:sp>
      <p:sp>
        <p:nvSpPr>
          <p:cNvPr id="16" name="TextBox 15">
            <a:extLst>
              <a:ext uri="{FF2B5EF4-FFF2-40B4-BE49-F238E27FC236}">
                <a16:creationId xmlns:a16="http://schemas.microsoft.com/office/drawing/2014/main" id="{09D8B3C3-2BDF-4267-B64E-2B4959AB3291}"/>
              </a:ext>
            </a:extLst>
          </p:cNvPr>
          <p:cNvSpPr txBox="1"/>
          <p:nvPr/>
        </p:nvSpPr>
        <p:spPr>
          <a:xfrm>
            <a:off x="3298369" y="140315"/>
            <a:ext cx="2739750" cy="830997"/>
          </a:xfrm>
          <a:prstGeom prst="rect">
            <a:avLst/>
          </a:prstGeom>
          <a:noFill/>
        </p:spPr>
        <p:txBody>
          <a:bodyPr wrap="square">
            <a:spAutoFit/>
          </a:bodyPr>
          <a:lstStyle/>
          <a:p>
            <a:r>
              <a:rPr lang="en-US" sz="4800" b="0" i="0" dirty="0">
                <a:solidFill>
                  <a:srgbClr val="000000"/>
                </a:solidFill>
                <a:effectLst/>
                <a:latin typeface="+mj-lt"/>
              </a:rPr>
              <a:t>Runtime</a:t>
            </a:r>
            <a:endParaRPr lang="en-US" sz="4800" dirty="0">
              <a:latin typeface="+mj-lt"/>
            </a:endParaRPr>
          </a:p>
        </p:txBody>
      </p:sp>
      <p:sp>
        <p:nvSpPr>
          <p:cNvPr id="18" name="TextBox 17">
            <a:extLst>
              <a:ext uri="{FF2B5EF4-FFF2-40B4-BE49-F238E27FC236}">
                <a16:creationId xmlns:a16="http://schemas.microsoft.com/office/drawing/2014/main" id="{C6D8C8A9-7DC9-4880-BFB3-2EC2328C306F}"/>
              </a:ext>
            </a:extLst>
          </p:cNvPr>
          <p:cNvSpPr txBox="1"/>
          <p:nvPr/>
        </p:nvSpPr>
        <p:spPr>
          <a:xfrm>
            <a:off x="232227" y="2727137"/>
            <a:ext cx="6132285" cy="1938992"/>
          </a:xfrm>
          <a:prstGeom prst="rect">
            <a:avLst/>
          </a:prstGeom>
          <a:noFill/>
        </p:spPr>
        <p:txBody>
          <a:bodyPr wrap="square">
            <a:spAutoFit/>
          </a:bodyPr>
          <a:lstStyle/>
          <a:p>
            <a:r>
              <a:rPr lang="vi-VN" sz="2000" b="0" i="0" dirty="0">
                <a:solidFill>
                  <a:srgbClr val="000000"/>
                </a:solidFill>
                <a:effectLst/>
                <a:latin typeface="+mj-lt"/>
              </a:rPr>
              <a:t>Mô hình bình thường của web là client gửi request đến server, nhưng giờ ta có 1 cách thức nữa để tương tác: server “push” trực tiếp dữ liệu về client, theo thời gian thực. Ngoài ra, mô hình này cũng giúp ta xây dựng ứng dụng bất đồng bộ lên đến hàng nghìn kết nối 1 lúc với máy chủ.</a:t>
            </a:r>
          </a:p>
        </p:txBody>
      </p:sp>
    </p:spTree>
  </p:cSld>
  <p:clrMapOvr>
    <a:masterClrMapping/>
  </p:clrMapOvr>
</p:sld>
</file>

<file path=ppt/theme/theme1.xml><?xml version="1.0" encoding="utf-8"?>
<a:theme xmlns:a="http://schemas.openxmlformats.org/drawingml/2006/main" name="Eglamour templat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TotalTime>
  <Words>658</Words>
  <Application>Microsoft Office PowerPoint</Application>
  <PresentationFormat>On-screen Show (16:9)</PresentationFormat>
  <Paragraphs>31</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Times New Roman</vt:lpstr>
      <vt:lpstr>Lato Hairline</vt:lpstr>
      <vt:lpstr>Montserrat</vt:lpstr>
      <vt:lpstr>Lato Light</vt:lpstr>
      <vt:lpstr>Eglamour template</vt:lpstr>
      <vt:lpstr>PowerPoint Presentation</vt:lpstr>
      <vt:lpstr>PowerPoint Presentation</vt:lpstr>
      <vt:lpstr>I Lý do chọn đề tài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PHẠM THÀNH HẬU</dc:creator>
  <cp:lastModifiedBy>PHẠM THÀNH HẬU</cp:lastModifiedBy>
  <cp:revision>15</cp:revision>
  <dcterms:modified xsi:type="dcterms:W3CDTF">2021-07-03T05:34:09Z</dcterms:modified>
</cp:coreProperties>
</file>